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Roboto Slab" panose="020B060402020202020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91be14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91be14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f91be14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f91be14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91be14b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91be14b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91be14b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f91be14b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91be14b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f91be14b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7630039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7630039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91be14b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91be14b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91be14b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91be14b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78d7837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78d7837a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78d7837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78d7837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f91be1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f91be1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78d7837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78d7837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78d7837a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78d7837a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78d7837a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78d7837a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78d7837a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78d7837a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78d7837a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78d7837a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78d7837a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78d7837a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78d7837a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78d7837a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78d7837a9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78d7837a9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8d7837a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8d7837a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78d7837a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78d7837a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96144e3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96144e3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78d7837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78d7837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96144e30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96144e30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91be14b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91be14b9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76300393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763003936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76300393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763003936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7630039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7630039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76300393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76300393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76300393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76300393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7630039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7630039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7630039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7630039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91be14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f91be14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f91be14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f91be14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 dirty="0" smtClean="0">
                <a:solidFill>
                  <a:srgbClr val="202122"/>
                </a:solidFill>
              </a:rPr>
              <a:t>​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f91be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f91be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HTTP" TargetMode="External"/><Relationship Id="rId7" Type="http://schemas.openxmlformats.org/officeDocument/2006/relationships/hyperlink" Target="https://es.wikipedia.org/wiki/CV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SH" TargetMode="External"/><Relationship Id="rId5" Type="http://schemas.openxmlformats.org/officeDocument/2006/relationships/hyperlink" Target="https://es.wikipedia.org/wiki/Rsync" TargetMode="External"/><Relationship Id="rId4" Type="http://schemas.openxmlformats.org/officeDocument/2006/relationships/hyperlink" Target="https://es.wikipedia.org/wiki/File_Transfer_Protoco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es.wikipedia.org/wiki/Gerrit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/index.php?title=Git-crypt&amp;action=edit&amp;redlink=1" TargetMode="External"/><Relationship Id="rId5" Type="http://schemas.openxmlformats.org/officeDocument/2006/relationships/hyperlink" Target="https://es.wikipedia.org/w/index.php?title=SparkleShare_(software)&amp;action=edit&amp;redlink=1" TargetMode="External"/><Relationship Id="rId4" Type="http://schemas.openxmlformats.org/officeDocument/2006/relationships/hyperlink" Target="https://es.wikipedia.org/wiki/Forja_(software)" TargetMode="Externa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lodato.github.io/visual-git-guide/index-es.html" TargetMode="External"/><Relationship Id="rId3" Type="http://schemas.openxmlformats.org/officeDocument/2006/relationships/hyperlink" Target="https://openwebinars.net/blog/que-es-git-y-para-que-sirve/" TargetMode="External"/><Relationship Id="rId7" Type="http://schemas.openxmlformats.org/officeDocument/2006/relationships/hyperlink" Target="https://ticket.cdmon.com/es/support/solutions/articles/7000006246-manual-b%C3%A1sico-de-git#:~:text=Git%20es%20un%20software%20de,c%C3%B3digo%20fuente%20de%20una%20aplicaci%C3%B3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tlassian.com/es/git#:~:text=Funcionamiento%20de%20Git,%E2%80%9D%20(guarda)%20los%20cambios" TargetMode="External"/><Relationship Id="rId5" Type="http://schemas.openxmlformats.org/officeDocument/2006/relationships/hyperlink" Target="https://es.wikipedia.org/wiki/Git" TargetMode="External"/><Relationship Id="rId4" Type="http://schemas.openxmlformats.org/officeDocument/2006/relationships/hyperlink" Target="https://desarrolloweb.com/articulos/introduccion-git-github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s.wikipedia.org/wiki/Linus_Torval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863"/>
            <a:ext cx="1248698" cy="140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250" y="3279936"/>
            <a:ext cx="1248700" cy="14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2425175" y="989400"/>
            <a:ext cx="4647677" cy="3416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Universidad Nacional Autónoma de México</a:t>
            </a:r>
          </a:p>
        </p:txBody>
      </p:sp>
      <p:sp>
        <p:nvSpPr>
          <p:cNvPr id="66" name="Google Shape;66;p13"/>
          <p:cNvSpPr/>
          <p:nvPr/>
        </p:nvSpPr>
        <p:spPr>
          <a:xfrm>
            <a:off x="3321550" y="1508525"/>
            <a:ext cx="2854915" cy="3417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Facultad de Ingeniería</a:t>
            </a:r>
          </a:p>
        </p:txBody>
      </p:sp>
      <p:sp>
        <p:nvSpPr>
          <p:cNvPr id="67" name="Google Shape;67;p13"/>
          <p:cNvSpPr/>
          <p:nvPr/>
        </p:nvSpPr>
        <p:spPr>
          <a:xfrm>
            <a:off x="3411013" y="2027638"/>
            <a:ext cx="2560196" cy="3843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Sistemas operativos</a:t>
            </a:r>
          </a:p>
        </p:txBody>
      </p:sp>
      <p:sp>
        <p:nvSpPr>
          <p:cNvPr id="68" name="Google Shape;68;p13"/>
          <p:cNvSpPr/>
          <p:nvPr/>
        </p:nvSpPr>
        <p:spPr>
          <a:xfrm>
            <a:off x="2581188" y="3108525"/>
            <a:ext cx="4219841" cy="7347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Guerrero Reyes David Alejandro</a:t>
            </a:r>
          </a:p>
        </p:txBody>
      </p:sp>
      <p:sp>
        <p:nvSpPr>
          <p:cNvPr id="69" name="Google Shape;69;p13"/>
          <p:cNvSpPr/>
          <p:nvPr/>
        </p:nvSpPr>
        <p:spPr>
          <a:xfrm>
            <a:off x="3047300" y="3950900"/>
            <a:ext cx="3049400" cy="579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Marcelo Romero Adolfo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3296073" y="475075"/>
            <a:ext cx="255187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Características</a:t>
            </a:r>
          </a:p>
        </p:txBody>
      </p:sp>
      <p:sp>
        <p:nvSpPr>
          <p:cNvPr id="124" name="Google Shape;124;p22"/>
          <p:cNvSpPr txBox="1"/>
          <p:nvPr/>
        </p:nvSpPr>
        <p:spPr>
          <a:xfrm>
            <a:off x="2402713" y="3978450"/>
            <a:ext cx="433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Fuerte apoyo al desarrollo no lineal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388" y="1451900"/>
            <a:ext cx="4681250" cy="2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3348985" y="408950"/>
            <a:ext cx="255187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Características</a:t>
            </a:r>
          </a:p>
        </p:txBody>
      </p:sp>
      <p:sp>
        <p:nvSpPr>
          <p:cNvPr id="131" name="Google Shape;131;p23"/>
          <p:cNvSpPr txBox="1"/>
          <p:nvPr/>
        </p:nvSpPr>
        <p:spPr>
          <a:xfrm>
            <a:off x="2402688" y="1252150"/>
            <a:ext cx="433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Gestión distribuida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625" y="1713849"/>
            <a:ext cx="4656744" cy="3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3296060" y="514750"/>
            <a:ext cx="255187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Características</a:t>
            </a:r>
          </a:p>
        </p:txBody>
      </p:sp>
      <p:sp>
        <p:nvSpPr>
          <p:cNvPr id="138" name="Google Shape;138;p24"/>
          <p:cNvSpPr txBox="1"/>
          <p:nvPr/>
        </p:nvSpPr>
        <p:spPr>
          <a:xfrm>
            <a:off x="791850" y="2029425"/>
            <a:ext cx="7560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Los almacenes de información pueden publicarse por </a:t>
            </a: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</a:t>
            </a:r>
            <a:r>
              <a:rPr lang="es-419" sz="1800">
                <a:solidFill>
                  <a:srgbClr val="FFFFFF"/>
                </a:solidFill>
              </a:rPr>
              <a:t>, </a:t>
            </a: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FTP</a:t>
            </a:r>
            <a:r>
              <a:rPr lang="es-419" sz="1800">
                <a:solidFill>
                  <a:srgbClr val="FFFFFF"/>
                </a:solidFill>
              </a:rPr>
              <a:t>, </a:t>
            </a: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rsync</a:t>
            </a:r>
            <a:r>
              <a:rPr lang="es-419" sz="1800">
                <a:solidFill>
                  <a:srgbClr val="FFFFFF"/>
                </a:solidFill>
              </a:rPr>
              <a:t> o mediante un protocolo nativo, ya sea a través de una conexión TCP/IP simple o a través de cifrado </a:t>
            </a: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SSH</a:t>
            </a:r>
            <a:r>
              <a:rPr lang="es-419" sz="1800">
                <a:solidFill>
                  <a:srgbClr val="FFFFFF"/>
                </a:solidFill>
              </a:rPr>
              <a:t>. Git también puede emular servidores </a:t>
            </a: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CVS</a:t>
            </a:r>
            <a:r>
              <a:rPr lang="es-419" sz="1800">
                <a:solidFill>
                  <a:srgbClr val="FFFFFF"/>
                </a:solidFill>
              </a:rPr>
              <a:t>, lo que habilita el uso de clientes CVS pre-existentes y módulos IDE para CVS pre-existentes en el acceso de repositorios Git.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3296073" y="514750"/>
            <a:ext cx="255187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Características</a:t>
            </a:r>
          </a:p>
        </p:txBody>
      </p:sp>
      <p:sp>
        <p:nvSpPr>
          <p:cNvPr id="144" name="Google Shape;144;p25"/>
          <p:cNvSpPr txBox="1"/>
          <p:nvPr/>
        </p:nvSpPr>
        <p:spPr>
          <a:xfrm>
            <a:off x="677100" y="2392463"/>
            <a:ext cx="5020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Realmacenamiento periódico en paquetes (ficheros)</a:t>
            </a:r>
            <a:endParaRPr sz="145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050" y="1384188"/>
            <a:ext cx="2358600" cy="317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3296085" y="78400"/>
            <a:ext cx="255187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Características</a:t>
            </a:r>
          </a:p>
        </p:txBody>
      </p:sp>
      <p:sp>
        <p:nvSpPr>
          <p:cNvPr id="151" name="Google Shape;151;p26"/>
          <p:cNvSpPr txBox="1"/>
          <p:nvPr/>
        </p:nvSpPr>
        <p:spPr>
          <a:xfrm>
            <a:off x="1956438" y="1531475"/>
            <a:ext cx="523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Gestión eficiente de proyectos grandes dada la rapidez de gestión de diferencias entre archivos, entre otras mejoras de optimización de velocidad de ejecución.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50" y="2976875"/>
            <a:ext cx="2848090" cy="20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252763" y="1326150"/>
            <a:ext cx="8638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es multiplataforma, por lo que puedes usarlo y crear repositorios locales en todos los sistemas operativos más comunes, Windows, Linux o Mac. 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75" y="2672825"/>
            <a:ext cx="2213925" cy="19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688" y="2371013"/>
            <a:ext cx="2204626" cy="2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014" y="2371025"/>
            <a:ext cx="2553775" cy="2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3229960" y="488275"/>
            <a:ext cx="2379679" cy="7490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Codigo fuente</a:t>
            </a:r>
          </a:p>
        </p:txBody>
      </p:sp>
      <p:sp>
        <p:nvSpPr>
          <p:cNvPr id="166" name="Google Shape;166;p28"/>
          <p:cNvSpPr txBox="1"/>
          <p:nvPr/>
        </p:nvSpPr>
        <p:spPr>
          <a:xfrm>
            <a:off x="3247000" y="2144750"/>
            <a:ext cx="30000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❏"/>
            </a:pPr>
            <a:r>
              <a:rPr lang="es-419" sz="17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Gerrit</a:t>
            </a: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❏"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Plataformas de </a:t>
            </a:r>
            <a:r>
              <a:rPr lang="es-419" sz="17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forja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❏"/>
            </a:pPr>
            <a:r>
              <a:rPr lang="es-419" sz="17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SparkleShare</a:t>
            </a: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❏"/>
            </a:pPr>
            <a:r>
              <a:rPr lang="es-419" sz="17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git-crypt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500" y="1382900"/>
            <a:ext cx="2973634" cy="1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500" y="3160150"/>
            <a:ext cx="2891376" cy="16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4375" y="1611349"/>
            <a:ext cx="2984950" cy="2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2273891" y="330575"/>
            <a:ext cx="4596211" cy="678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Comandos básicos de GIT.</a:t>
            </a:r>
          </a:p>
        </p:txBody>
      </p:sp>
      <p:sp>
        <p:nvSpPr>
          <p:cNvPr id="175" name="Google Shape;175;p29"/>
          <p:cNvSpPr txBox="1"/>
          <p:nvPr/>
        </p:nvSpPr>
        <p:spPr>
          <a:xfrm>
            <a:off x="78225" y="1062575"/>
            <a:ext cx="43503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Algunos comandos de Git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add: añadir ficheros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branch: listar, crear ramas de desarrollo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clone: clonar un repositorio a un directorio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commit: guardar los cambios al repositorio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diff: mostrar las diferencias entre versiones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init: crear un repositorio Git vacío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Char char="●"/>
            </a:pPr>
            <a:r>
              <a:rPr lang="es-419" sz="1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log: mostrar el histórico de commit realizados</a:t>
            </a:r>
            <a:endParaRPr sz="15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572000" y="1322125"/>
            <a:ext cx="4411800" cy="3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unir dos o más ramas de desarrollo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mv: mover o renombrar un directorio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recoger los ficheros de otro repositorio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enviar los </a:t>
            </a:r>
            <a:r>
              <a:rPr lang="es-419" sz="145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ficheros 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repositorio remoto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reset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deshacer los cambios y volver al estado anterior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s-419" sz="14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</a:t>
            </a: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eliminar ficheros del árbol de desarrollo</a:t>
            </a:r>
            <a:endParaRPr sz="14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Char char="●"/>
            </a:pPr>
            <a:r>
              <a:rPr lang="es-419" sz="14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status: mostrar el estado de la rama</a:t>
            </a:r>
            <a:r>
              <a:rPr lang="es-419" sz="15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trabajo actual</a:t>
            </a:r>
            <a:endParaRPr sz="15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2273891" y="330575"/>
            <a:ext cx="4596211" cy="678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Comandos básicos de GIT.</a:t>
            </a: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14" y="1062577"/>
            <a:ext cx="7551571" cy="371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25" y="152400"/>
            <a:ext cx="82962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78" y="1417275"/>
            <a:ext cx="6082272" cy="2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/>
          <p:nvPr/>
        </p:nvSpPr>
        <p:spPr>
          <a:xfrm>
            <a:off x="4292960" y="361350"/>
            <a:ext cx="558077" cy="581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Diff</a:t>
            </a: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13" y="942667"/>
            <a:ext cx="6679967" cy="389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3915223" y="63900"/>
            <a:ext cx="1313555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Commit</a:t>
            </a: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988" y="1154249"/>
            <a:ext cx="6706016" cy="39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3915223" y="336575"/>
            <a:ext cx="1313555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Commit</a:t>
            </a: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988" y="998049"/>
            <a:ext cx="6706016" cy="39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3280935" y="0"/>
            <a:ext cx="2582122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Commit amend</a:t>
            </a: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50" y="743299"/>
            <a:ext cx="7283092" cy="42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/>
          <p:nvPr/>
        </p:nvSpPr>
        <p:spPr>
          <a:xfrm>
            <a:off x="3763973" y="74375"/>
            <a:ext cx="1616056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Checkout</a:t>
            </a: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13" y="867249"/>
            <a:ext cx="7155570" cy="41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88" y="908425"/>
            <a:ext cx="82962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>
            <a:off x="3161410" y="0"/>
            <a:ext cx="2672485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Checkout maint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/>
          <p:nvPr/>
        </p:nvSpPr>
        <p:spPr>
          <a:xfrm>
            <a:off x="2849885" y="0"/>
            <a:ext cx="3444252" cy="5916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Checkout master ~3</a:t>
            </a: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38" y="1004348"/>
            <a:ext cx="7281723" cy="424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/>
          <p:nvPr/>
        </p:nvSpPr>
        <p:spPr>
          <a:xfrm>
            <a:off x="4082185" y="107675"/>
            <a:ext cx="979640" cy="581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Reset</a:t>
            </a: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50" y="993792"/>
            <a:ext cx="7114905" cy="414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88" y="846475"/>
            <a:ext cx="82962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/>
          <p:nvPr/>
        </p:nvSpPr>
        <p:spPr>
          <a:xfrm>
            <a:off x="3689510" y="182025"/>
            <a:ext cx="1764980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Reset 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88" y="565075"/>
            <a:ext cx="82962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/>
          <p:nvPr/>
        </p:nvSpPr>
        <p:spPr>
          <a:xfrm>
            <a:off x="4044760" y="107650"/>
            <a:ext cx="1054489" cy="73942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Merge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1605063" y="911875"/>
            <a:ext cx="618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El control de versiones es una de las tareas fundamentales para la administración de un proyecto de desarrollo de software en general.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50" y="2442525"/>
            <a:ext cx="4677535" cy="23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5" y="628425"/>
            <a:ext cx="82962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/>
          <p:nvPr/>
        </p:nvSpPr>
        <p:spPr>
          <a:xfrm>
            <a:off x="3538260" y="266325"/>
            <a:ext cx="2067482" cy="73942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Merge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3182285" y="445025"/>
            <a:ext cx="2627110" cy="73942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Flujo de trabajo</a:t>
            </a:r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11433"/>
          <a:stretch/>
        </p:blipFill>
        <p:spPr>
          <a:xfrm>
            <a:off x="107000" y="1420675"/>
            <a:ext cx="4747950" cy="29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00" y="1739523"/>
            <a:ext cx="3701651" cy="265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/>
          <p:nvPr/>
        </p:nvSpPr>
        <p:spPr>
          <a:xfrm>
            <a:off x="2198648" y="620500"/>
            <a:ext cx="4924570" cy="73942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Estructura de proyecto en git</a:t>
            </a:r>
          </a:p>
        </p:txBody>
      </p:sp>
      <p:sp>
        <p:nvSpPr>
          <p:cNvPr id="266" name="Google Shape;266;p44"/>
          <p:cNvSpPr txBox="1"/>
          <p:nvPr/>
        </p:nvSpPr>
        <p:spPr>
          <a:xfrm>
            <a:off x="3781575" y="268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706113" y="1724525"/>
            <a:ext cx="8041800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Fundamentalmente, un proyecto Git se estructura en tres partes o tres cajas: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●"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área del working directory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●"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staging area</a:t>
            </a:r>
            <a:endParaRPr sz="17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Char char="●"/>
            </a:pPr>
            <a:r>
              <a:rPr lang="es-419" sz="17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área de commit o el git directory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l="41353" t="26219" r="963" b="26124"/>
          <a:stretch/>
        </p:blipFill>
        <p:spPr>
          <a:xfrm>
            <a:off x="4738575" y="3084325"/>
            <a:ext cx="4277976" cy="19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700" b="1">
              <a:solidFill>
                <a:srgbClr val="19191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55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50">
                <a:solidFill>
                  <a:srgbClr val="FFFFFF"/>
                </a:solidFill>
              </a:rPr>
              <a:t>Básicamente, Git funciona del siguiente modo:</a:t>
            </a:r>
            <a:endParaRPr sz="1750">
              <a:solidFill>
                <a:srgbClr val="FFFFFF"/>
              </a:solidFill>
            </a:endParaRPr>
          </a:p>
          <a:p>
            <a:pPr marL="457200" lvl="0" indent="-339725" algn="l" rtl="0"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50"/>
              <a:buChar char="●"/>
            </a:pPr>
            <a:r>
              <a:rPr lang="es-419" sz="1750">
                <a:solidFill>
                  <a:srgbClr val="FFFFFF"/>
                </a:solidFill>
              </a:rPr>
              <a:t>Crea un “repositorio” (proyecto) con una herramienta de alojamiento de git (como Bitbucket).</a:t>
            </a:r>
            <a:endParaRPr sz="1750">
              <a:solidFill>
                <a:srgbClr val="FFFFFF"/>
              </a:solidFill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Char char="●"/>
            </a:pPr>
            <a:r>
              <a:rPr lang="es-419" sz="1750">
                <a:solidFill>
                  <a:srgbClr val="FFFFFF"/>
                </a:solidFill>
              </a:rPr>
              <a:t>Copia (o clona) el repositorio en tu equipo local.</a:t>
            </a:r>
            <a:endParaRPr sz="1750">
              <a:solidFill>
                <a:srgbClr val="FFFFFF"/>
              </a:solidFill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Char char="●"/>
            </a:pPr>
            <a:r>
              <a:rPr lang="es-419" sz="1750">
                <a:solidFill>
                  <a:srgbClr val="FFFFFF"/>
                </a:solidFill>
              </a:rPr>
              <a:t>Añade un archivo en tu repositorio local y “confirma” (guarda) los cambios.</a:t>
            </a:r>
            <a:endParaRPr sz="1750">
              <a:solidFill>
                <a:srgbClr val="FFFFFF"/>
              </a:solidFill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Char char="●"/>
            </a:pPr>
            <a:r>
              <a:rPr lang="es-419" sz="1750">
                <a:solidFill>
                  <a:srgbClr val="FFFFFF"/>
                </a:solidFill>
              </a:rPr>
              <a:t>“Envía” tus cambios a la rama maestra.</a:t>
            </a:r>
            <a:endParaRPr sz="17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2565410" y="633725"/>
            <a:ext cx="4013187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Funcionamiento de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body" idx="1"/>
          </p:nvPr>
        </p:nvSpPr>
        <p:spPr>
          <a:xfrm>
            <a:off x="387900" y="1793949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9725" algn="l" rtl="0">
              <a:spcBef>
                <a:spcPts val="1200"/>
              </a:spcBef>
              <a:spcAft>
                <a:spcPts val="0"/>
              </a:spcAft>
              <a:buSzPts val="1750"/>
              <a:buChar char="●"/>
            </a:pPr>
            <a:r>
              <a:rPr lang="es-419" sz="1750"/>
              <a:t>Realiza un cambio en tu archivo con una herramienta de alojamiento de git y confirmalo.</a:t>
            </a:r>
            <a:endParaRPr sz="175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419" sz="1750"/>
              <a:t>“Incorpora” los cambios en tu equipo local.</a:t>
            </a:r>
            <a:endParaRPr sz="1750"/>
          </a:p>
          <a:p>
            <a:pPr marL="457200" marR="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419" sz="1750"/>
              <a:t>Crea una “rama” (versión), haz un cambio y confirmalo.</a:t>
            </a:r>
            <a:endParaRPr sz="1750"/>
          </a:p>
          <a:p>
            <a:pPr marL="457200" marR="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419" sz="1750"/>
              <a:t>Abre una “solicitud de incorporación de cambios” (propón cambios en la rama maestra).</a:t>
            </a:r>
            <a:endParaRPr sz="1750"/>
          </a:p>
          <a:p>
            <a:pPr marL="457200" marR="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s-419" sz="1750"/>
              <a:t>“Fusiona” tu rama con la rama maestra.</a:t>
            </a:r>
            <a:endParaRPr sz="1750"/>
          </a:p>
        </p:txBody>
      </p:sp>
      <p:sp>
        <p:nvSpPr>
          <p:cNvPr id="281" name="Google Shape;281;p46"/>
          <p:cNvSpPr/>
          <p:nvPr/>
        </p:nvSpPr>
        <p:spPr>
          <a:xfrm>
            <a:off x="2565410" y="633725"/>
            <a:ext cx="4013187" cy="59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Funcionamiento de GIT</a:t>
            </a:r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300" y="3616100"/>
            <a:ext cx="2375251" cy="1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 u="sng" dirty="0">
                <a:solidFill>
                  <a:schemeClr val="hlink"/>
                </a:solidFill>
                <a:hlinkClick r:id="rId3"/>
              </a:rPr>
              <a:t>https://openwebinars.net/blog/que-es-git-y-para-que-sirve/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 u="sng" dirty="0">
                <a:solidFill>
                  <a:schemeClr val="hlink"/>
                </a:solidFill>
                <a:hlinkClick r:id="rId4"/>
              </a:rPr>
              <a:t>https://desarrolloweb.com/articulos/introduccion-git-github.html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 u="sng" dirty="0">
                <a:solidFill>
                  <a:schemeClr val="hlink"/>
                </a:solidFill>
                <a:hlinkClick r:id="rId5"/>
              </a:rPr>
              <a:t>https://es.wikipedia.org/wiki/Git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 u="sng" dirty="0">
                <a:solidFill>
                  <a:schemeClr val="hlink"/>
                </a:solidFill>
                <a:hlinkClick r:id="rId6"/>
              </a:rPr>
              <a:t>https://www.atlassian.com/es/git#:~:text=Funcionamiento%20de%20Git,%E2%80%9D%20(guarda)%20los%20cambios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 u="sng" dirty="0">
                <a:solidFill>
                  <a:schemeClr val="hlink"/>
                </a:solidFill>
                <a:hlinkClick r:id="rId7"/>
              </a:rPr>
              <a:t>https://ticket.cdmon.com/es/support/solutions/articles/7000006246-manual-b%C3%A1sico-de-git#:~:text=Git%20es%20un%20software%20de,c%C3%B3digo%20fuente%20de%20una%20aplicaci%C3%B3n</a:t>
            </a:r>
            <a:r>
              <a:rPr lang="es-419" sz="1900" dirty="0" smtClean="0"/>
              <a:t>.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s-419" sz="1900" dirty="0">
                <a:hlinkClick r:id="rId8"/>
              </a:rPr>
              <a:t>https://</a:t>
            </a:r>
            <a:r>
              <a:rPr lang="es-419" sz="1900" dirty="0" smtClean="0">
                <a:hlinkClick r:id="rId8"/>
              </a:rPr>
              <a:t>marklodato.github.io/visual-git-guide/index-es.html</a:t>
            </a:r>
            <a:endParaRPr lang="es-419" sz="1900" dirty="0" smtClean="0"/>
          </a:p>
          <a:p>
            <a:pPr marL="0" lvl="0" indent="0">
              <a:spcBef>
                <a:spcPts val="1200"/>
              </a:spcBef>
              <a:buNone/>
            </a:pPr>
            <a:endParaRPr lang="es-419" sz="1600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88" name="Google Shape;288;p47"/>
          <p:cNvSpPr/>
          <p:nvPr/>
        </p:nvSpPr>
        <p:spPr>
          <a:xfrm>
            <a:off x="3699710" y="403475"/>
            <a:ext cx="1873958" cy="7490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Bibliografia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body" idx="1"/>
          </p:nvPr>
        </p:nvSpPr>
        <p:spPr>
          <a:xfrm>
            <a:off x="880275" y="1311150"/>
            <a:ext cx="7501500" cy="26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6900"/>
              <a:t>Les agradecemos su atención</a:t>
            </a:r>
            <a:endParaRPr sz="6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647000" y="991500"/>
            <a:ext cx="585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Comenzaron a aparecer los sistemas de control del versionado del software allá por los años setenta.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525" y="1937900"/>
            <a:ext cx="2846950" cy="2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122550" y="1251525"/>
            <a:ext cx="8898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FFFFFF"/>
                </a:solidFill>
              </a:rPr>
              <a:t>Sistemas centralizados</a:t>
            </a:r>
            <a:br>
              <a:rPr lang="es-419" sz="1800" b="1">
                <a:solidFill>
                  <a:srgbClr val="FFFFFF"/>
                </a:solidFill>
              </a:rPr>
            </a:br>
            <a:r>
              <a:rPr lang="es-419" sz="1800" b="1">
                <a:solidFill>
                  <a:srgbClr val="FFFFFF"/>
                </a:solidFill>
              </a:rPr>
              <a:t/>
            </a:r>
            <a:br>
              <a:rPr lang="es-419" sz="1800" b="1">
                <a:solidFill>
                  <a:srgbClr val="FFFFFF"/>
                </a:solidFill>
              </a:rPr>
            </a:br>
            <a:r>
              <a:rPr lang="es-419" sz="1800">
                <a:solidFill>
                  <a:srgbClr val="FFFFFF"/>
                </a:solidFill>
              </a:rPr>
              <a:t>En estos sistemas hay un servidor que mantiene el repositorio y en el que cada programador mantiene en local únicamente aquellos archivos con los que está trabajando en un momento dado.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938" y="2768525"/>
            <a:ext cx="403013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59950" y="1278750"/>
            <a:ext cx="7424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FFFFFF"/>
                </a:solidFill>
              </a:rPr>
              <a:t>Sistemas distribuidos: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FFFFFF"/>
                </a:solidFill>
              </a:rPr>
              <a:t/>
            </a:r>
            <a:br>
              <a:rPr lang="es-419" sz="1800" b="1">
                <a:solidFill>
                  <a:srgbClr val="FFFFFF"/>
                </a:solidFill>
              </a:rPr>
            </a:br>
            <a:r>
              <a:rPr lang="es-419" sz="1800">
                <a:solidFill>
                  <a:srgbClr val="FFFFFF"/>
                </a:solidFill>
              </a:rPr>
              <a:t> En este tipo de sistemas cada uno de los integrantes del equipo mantiene una copia local del repositorio completo.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08" y="2671275"/>
            <a:ext cx="3706593" cy="2072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072000" y="174505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FFFFFF"/>
                </a:solidFill>
              </a:rPr>
              <a:t>Es un software de control de versiones diseñado por Linus Torvalds</a:t>
            </a:r>
            <a:endParaRPr sz="1800" b="1">
              <a:solidFill>
                <a:srgbClr val="FFFFFF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75" y="876238"/>
            <a:ext cx="26098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25" y="601838"/>
            <a:ext cx="260032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3938498" y="601850"/>
            <a:ext cx="1267016" cy="581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Historia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612025" y="1114975"/>
            <a:ext cx="5976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FFFFFF"/>
                </a:solidFill>
              </a:rPr>
              <a:t>Al principio, Git se pensó como un motor de bajo nivel sobre el cual otros pudieran escribir la interfaz de usuario o front end como Cogito o StGIT.</a:t>
            </a:r>
            <a:endParaRPr sz="1800" b="1">
              <a:solidFill>
                <a:srgbClr val="FFFFFF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861" y="2293200"/>
            <a:ext cx="3030925" cy="21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25" y="1652875"/>
            <a:ext cx="2511550" cy="3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198300" y="359450"/>
            <a:ext cx="882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Linus Torvalds</a:t>
            </a:r>
            <a:r>
              <a:rPr lang="es-419" sz="1800">
                <a:solidFill>
                  <a:srgbClr val="FFFFFF"/>
                </a:solidFill>
              </a:rPr>
              <a:t> buscaba un sistema distribuido que pudiera usar en forma semejante a BitKeeper, pero ninguno de los sistemas bajo software libre disponibles cumplía con sus requerimientos, especialmente en cuanto a desempeño.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642</Words>
  <Application>Microsoft Office PowerPoint</Application>
  <PresentationFormat>Presentación en pantalla (16:9)</PresentationFormat>
  <Paragraphs>91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Courier New</vt:lpstr>
      <vt:lpstr>Arial</vt:lpstr>
      <vt:lpstr>Roboto Slab</vt:lpstr>
      <vt:lpstr>Roboto</vt:lpstr>
      <vt:lpstr>Marina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ADOLF</dc:creator>
  <cp:lastModifiedBy>Adolf Marcel</cp:lastModifiedBy>
  <cp:revision>4</cp:revision>
  <dcterms:modified xsi:type="dcterms:W3CDTF">2021-01-22T00:15:43Z</dcterms:modified>
</cp:coreProperties>
</file>